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4"/>
  </p:sldMasterIdLst>
  <p:notesMasterIdLst>
    <p:notesMasterId r:id="rId6"/>
  </p:notesMasterIdLst>
  <p:handoutMasterIdLst>
    <p:handoutMasterId r:id="rId7"/>
  </p:handoutMasterIdLst>
  <p:sldIdLst>
    <p:sldId id="292" r:id="rId5"/>
  </p:sldIdLst>
  <p:sldSz cx="12192000" cy="6858000"/>
  <p:notesSz cx="6858000" cy="9144000"/>
  <p:defaultTextStyle>
    <a:defPPr rtl="0"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Författa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2328"/>
    <a:srgbClr val="23643C"/>
    <a:srgbClr val="AFC396"/>
    <a:srgbClr val="234678"/>
    <a:srgbClr val="E1D7C8"/>
    <a:srgbClr val="FFFFFF"/>
    <a:srgbClr val="E9FCFD"/>
    <a:srgbClr val="C1CCF6"/>
    <a:srgbClr val="D5BAEB"/>
    <a:srgbClr val="8E9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420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9674B3-B1B3-4E00-B33B-D7D52D86D324}" type="datetime1">
              <a:rPr lang="sv-SE" smtClean="0"/>
              <a:t>2024-09-06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37205A-E1E8-4792-BFE4-BDA0088545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D6BF26E-8701-4F5A-A581-4F71A17BEA9E}" type="datetime1">
              <a:rPr lang="sv-SE" noProof="0" smtClean="0"/>
              <a:t>2024-09-06</a:t>
            </a:fld>
            <a:endParaRPr lang="sv-SE" noProof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2C31BA-67D8-413F-A5DD-028125073D1D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2C31BA-67D8-413F-A5DD-028125073D1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7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 rtlCol="0">
            <a:noAutofit/>
          </a:bodyPr>
          <a:lstStyle>
            <a:lvl1pPr>
              <a:defRPr sz="3600" b="1"/>
            </a:lvl1pPr>
          </a:lstStyle>
          <a:p>
            <a:pPr rtl="0"/>
            <a:r>
              <a:rPr lang="sv-SE" noProof="0"/>
              <a:t>KLICKA FÖR ATT REDIGERA FORMAT FÖR BAKGRUNDSRUBRIK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CFB0C6-7387-4656-8588-9196FB0B7CE9}" type="datetime1">
              <a:rPr lang="sv-SE" noProof="0" smtClean="0"/>
              <a:t>2024-09-06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37" y="979487"/>
            <a:ext cx="3581400" cy="365126"/>
          </a:xfrm>
        </p:spPr>
        <p:txBody>
          <a:bodyPr rtlCol="0"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44521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 rtlCol="0">
            <a:noAutofit/>
          </a:bodyPr>
          <a:lstStyle>
            <a:lvl1pPr>
              <a:defRPr sz="3600" b="1"/>
            </a:lvl1pPr>
          </a:lstStyle>
          <a:p>
            <a:pPr rtl="0"/>
            <a:r>
              <a:rPr lang="sv-SE" noProof="0"/>
              <a:t>KLICKA FÖR ATT REDIGERA FORMAT FÖR BAKGRUNDSRUBRIK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DE068-9C15-4CBA-A6F7-1FF1597C0FEC}" type="datetime1">
              <a:rPr lang="sv-SE" noProof="0" smtClean="0"/>
              <a:t>2024-09-06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37" y="979487"/>
            <a:ext cx="3581400" cy="365126"/>
          </a:xfrm>
        </p:spPr>
        <p:txBody>
          <a:bodyPr rtlCol="0"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2DC4173A-9EF2-4DB4-AE8D-0202037CB0D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95300" y="1543050"/>
            <a:ext cx="11353800" cy="4733925"/>
          </a:xfrm>
        </p:spPr>
        <p:txBody>
          <a:bodyPr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044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D6A3DF8-9525-435C-B19C-10686D961B51}" type="datetime1">
              <a:rPr lang="sv-SE" noProof="0" smtClean="0"/>
              <a:t>2024-09-06</a:t>
            </a:fld>
            <a:endParaRPr lang="sv-SE" noProof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sv-SE" noProof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3" r:id="rId1"/>
    <p:sldLayoutId id="2147484804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Rektangel 267">
            <a:extLst>
              <a:ext uri="{FF2B5EF4-FFF2-40B4-BE49-F238E27FC236}">
                <a16:creationId xmlns:a16="http://schemas.microsoft.com/office/drawing/2014/main" id="{7DB3721C-5E1F-ACD1-F186-6E53514CCC94}"/>
              </a:ext>
            </a:extLst>
          </p:cNvPr>
          <p:cNvSpPr/>
          <p:nvPr/>
        </p:nvSpPr>
        <p:spPr>
          <a:xfrm>
            <a:off x="146342" y="112495"/>
            <a:ext cx="11887200" cy="6633009"/>
          </a:xfrm>
          <a:prstGeom prst="rect">
            <a:avLst/>
          </a:prstGeom>
          <a:solidFill>
            <a:srgbClr val="E1D7C8"/>
          </a:solidFill>
          <a:ln>
            <a:solidFill>
              <a:srgbClr val="96232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1" name="Rak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7015801" y="1111354"/>
            <a:ext cx="0" cy="115614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Rak 205">
            <a:extLst>
              <a:ext uri="{FF2B5EF4-FFF2-40B4-BE49-F238E27FC236}">
                <a16:creationId xmlns:a16="http://schemas.microsoft.com/office/drawing/2014/main" id="{3075AB11-BAD3-42E5-BC8F-B1153E21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6023" y="3376481"/>
            <a:ext cx="0" cy="2821159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>
            <a:extLst>
              <a:ext uri="{FF2B5EF4-FFF2-40B4-BE49-F238E27FC236}">
                <a16:creationId xmlns:a16="http://schemas.microsoft.com/office/drawing/2014/main" id="{B804FCC3-2EDB-4E98-AD3D-D5848AE133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7" idx="1"/>
          </p:cNvCxnSpPr>
          <p:nvPr/>
        </p:nvCxnSpPr>
        <p:spPr>
          <a:xfrm flipH="1" flipV="1">
            <a:off x="726280" y="3846916"/>
            <a:ext cx="155109" cy="834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21">
            <a:extLst>
              <a:ext uri="{FF2B5EF4-FFF2-40B4-BE49-F238E27FC236}">
                <a16:creationId xmlns:a16="http://schemas.microsoft.com/office/drawing/2014/main" id="{8E4CD3FD-4CA2-4C9C-89C8-73F04D561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26023" y="4426259"/>
            <a:ext cx="152454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ktangulär 143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632848" y="2616721"/>
            <a:ext cx="1275825" cy="746286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96232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Äldreomsorg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Helena Gille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26" name="Rektangulär 155">
            <a:extLst>
              <a:ext uri="{FF2B5EF4-FFF2-40B4-BE49-F238E27FC236}">
                <a16:creationId xmlns:a16="http://schemas.microsoft.com/office/drawing/2014/main" id="{4275FBD4-4858-C85A-D1E5-1FA4090A1B5F}"/>
              </a:ext>
            </a:extLst>
          </p:cNvPr>
          <p:cNvSpPr/>
          <p:nvPr/>
        </p:nvSpPr>
        <p:spPr>
          <a:xfrm>
            <a:off x="5246495" y="1217456"/>
            <a:ext cx="1523282" cy="595065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FFFFFF">
                <a:alpha val="74902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Diakoni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Annika Löfgren</a:t>
            </a:r>
          </a:p>
        </p:txBody>
      </p:sp>
      <p:sp>
        <p:nvSpPr>
          <p:cNvPr id="30" name="Rektangulär 143">
            <a:extLst>
              <a:ext uri="{FF2B5EF4-FFF2-40B4-BE49-F238E27FC236}">
                <a16:creationId xmlns:a16="http://schemas.microsoft.com/office/drawing/2014/main" id="{6C3ACE86-E25D-8DDA-F83C-A95729080E99}"/>
              </a:ext>
            </a:extLst>
          </p:cNvPr>
          <p:cNvSpPr/>
          <p:nvPr/>
        </p:nvSpPr>
        <p:spPr>
          <a:xfrm>
            <a:off x="2272105" y="2626887"/>
            <a:ext cx="1357475" cy="730689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96232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Sjukvård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Annika Eriksson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1" name="Rektangulär 143">
            <a:extLst>
              <a:ext uri="{FF2B5EF4-FFF2-40B4-BE49-F238E27FC236}">
                <a16:creationId xmlns:a16="http://schemas.microsoft.com/office/drawing/2014/main" id="{C1285EF2-D074-6183-DA98-814E6A6A1D92}"/>
              </a:ext>
            </a:extLst>
          </p:cNvPr>
          <p:cNvSpPr/>
          <p:nvPr/>
        </p:nvSpPr>
        <p:spPr>
          <a:xfrm>
            <a:off x="3955847" y="2627034"/>
            <a:ext cx="1357475" cy="731521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96232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Utbildning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Filippa Kreibom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3" name="Rektangulär 143">
            <a:extLst>
              <a:ext uri="{FF2B5EF4-FFF2-40B4-BE49-F238E27FC236}">
                <a16:creationId xmlns:a16="http://schemas.microsoft.com/office/drawing/2014/main" id="{917A7A85-FB74-280E-F24F-2A7BCA70C47D}"/>
              </a:ext>
            </a:extLst>
          </p:cNvPr>
          <p:cNvSpPr/>
          <p:nvPr/>
        </p:nvSpPr>
        <p:spPr>
          <a:xfrm>
            <a:off x="5647419" y="2627033"/>
            <a:ext cx="1367063" cy="731522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96232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Stöd &amp; Omsorg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Filippa Kreibom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4" name="Rektangulär 143">
            <a:extLst>
              <a:ext uri="{FF2B5EF4-FFF2-40B4-BE49-F238E27FC236}">
                <a16:creationId xmlns:a16="http://schemas.microsoft.com/office/drawing/2014/main" id="{19D8B37D-6C15-ECE4-4837-57A57AD2BB69}"/>
              </a:ext>
            </a:extLst>
          </p:cNvPr>
          <p:cNvSpPr/>
          <p:nvPr/>
        </p:nvSpPr>
        <p:spPr>
          <a:xfrm>
            <a:off x="9163622" y="256041"/>
            <a:ext cx="1238061" cy="731520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96232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VD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Thomas Krywult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5" name="Rektangulär 143">
            <a:extLst>
              <a:ext uri="{FF2B5EF4-FFF2-40B4-BE49-F238E27FC236}">
                <a16:creationId xmlns:a16="http://schemas.microsoft.com/office/drawing/2014/main" id="{EEAA2639-7015-9A62-CA2E-39DC56EB4208}"/>
              </a:ext>
            </a:extLst>
          </p:cNvPr>
          <p:cNvSpPr/>
          <p:nvPr/>
        </p:nvSpPr>
        <p:spPr>
          <a:xfrm>
            <a:off x="9122300" y="2627545"/>
            <a:ext cx="1279383" cy="739129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96232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Utvecklingsavdelning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Annika Elfström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6" name="Rektangulär 143">
            <a:extLst>
              <a:ext uri="{FF2B5EF4-FFF2-40B4-BE49-F238E27FC236}">
                <a16:creationId xmlns:a16="http://schemas.microsoft.com/office/drawing/2014/main" id="{CFDB7F47-4E4A-9115-60B4-171A68A009F3}"/>
              </a:ext>
            </a:extLst>
          </p:cNvPr>
          <p:cNvSpPr/>
          <p:nvPr/>
        </p:nvSpPr>
        <p:spPr>
          <a:xfrm>
            <a:off x="10613827" y="2641719"/>
            <a:ext cx="1110603" cy="731520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96232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Ekonomi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Sara Lindblad</a:t>
            </a:r>
            <a:endParaRPr lang="sv-SE" sz="1000" dirty="0">
              <a:solidFill>
                <a:schemeClr val="tx1"/>
              </a:solidFill>
            </a:endParaRPr>
          </a:p>
        </p:txBody>
      </p:sp>
      <p:cxnSp>
        <p:nvCxnSpPr>
          <p:cNvPr id="57" name="Rak 21">
            <a:extLst>
              <a:ext uri="{FF2B5EF4-FFF2-40B4-BE49-F238E27FC236}">
                <a16:creationId xmlns:a16="http://schemas.microsoft.com/office/drawing/2014/main" id="{91F08CE7-517F-BAD4-FBC8-53D2FF0CF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25766" y="4875659"/>
            <a:ext cx="159323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ak 21">
            <a:extLst>
              <a:ext uri="{FF2B5EF4-FFF2-40B4-BE49-F238E27FC236}">
                <a16:creationId xmlns:a16="http://schemas.microsoft.com/office/drawing/2014/main" id="{7335C15C-A4EA-BB6D-E0F0-FE9A03BBF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25766" y="5314495"/>
            <a:ext cx="152454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ak 21">
            <a:extLst>
              <a:ext uri="{FF2B5EF4-FFF2-40B4-BE49-F238E27FC236}">
                <a16:creationId xmlns:a16="http://schemas.microsoft.com/office/drawing/2014/main" id="{777785E8-0062-AC94-650D-E996D7DDD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1" idx="1"/>
          </p:cNvCxnSpPr>
          <p:nvPr/>
        </p:nvCxnSpPr>
        <p:spPr>
          <a:xfrm flipH="1" flipV="1">
            <a:off x="726023" y="5635905"/>
            <a:ext cx="152454" cy="2428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ak 21">
            <a:extLst>
              <a:ext uri="{FF2B5EF4-FFF2-40B4-BE49-F238E27FC236}">
                <a16:creationId xmlns:a16="http://schemas.microsoft.com/office/drawing/2014/main" id="{61F4462D-76A9-56E5-5691-B9FD7A1D0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25766" y="6170386"/>
            <a:ext cx="152454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ktangulär 143">
            <a:extLst>
              <a:ext uri="{FF2B5EF4-FFF2-40B4-BE49-F238E27FC236}">
                <a16:creationId xmlns:a16="http://schemas.microsoft.com/office/drawing/2014/main" id="{6EA78DE7-358E-45CF-431F-DAC5A70D359C}"/>
              </a:ext>
            </a:extLst>
          </p:cNvPr>
          <p:cNvSpPr/>
          <p:nvPr/>
        </p:nvSpPr>
        <p:spPr>
          <a:xfrm>
            <a:off x="881389" y="3669043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Johannesgården</a:t>
            </a:r>
          </a:p>
        </p:txBody>
      </p:sp>
      <p:sp>
        <p:nvSpPr>
          <p:cNvPr id="68" name="Rektangulär 143">
            <a:extLst>
              <a:ext uri="{FF2B5EF4-FFF2-40B4-BE49-F238E27FC236}">
                <a16:creationId xmlns:a16="http://schemas.microsoft.com/office/drawing/2014/main" id="{2505E1C3-4A9E-9044-37AB-DD7FCF3A52A7}"/>
              </a:ext>
            </a:extLst>
          </p:cNvPr>
          <p:cNvSpPr/>
          <p:nvPr/>
        </p:nvSpPr>
        <p:spPr>
          <a:xfrm>
            <a:off x="878477" y="4119743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Sköndalsvillan</a:t>
            </a:r>
          </a:p>
        </p:txBody>
      </p:sp>
      <p:sp>
        <p:nvSpPr>
          <p:cNvPr id="69" name="Rektangulär 143">
            <a:extLst>
              <a:ext uri="{FF2B5EF4-FFF2-40B4-BE49-F238E27FC236}">
                <a16:creationId xmlns:a16="http://schemas.microsoft.com/office/drawing/2014/main" id="{60250BD0-4F0B-5BA8-4581-74AAE7380FDE}"/>
              </a:ext>
            </a:extLst>
          </p:cNvPr>
          <p:cNvSpPr/>
          <p:nvPr/>
        </p:nvSpPr>
        <p:spPr>
          <a:xfrm>
            <a:off x="881389" y="4573544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Solgården</a:t>
            </a:r>
          </a:p>
        </p:txBody>
      </p:sp>
      <p:sp>
        <p:nvSpPr>
          <p:cNvPr id="70" name="Rektangulär 143">
            <a:extLst>
              <a:ext uri="{FF2B5EF4-FFF2-40B4-BE49-F238E27FC236}">
                <a16:creationId xmlns:a16="http://schemas.microsoft.com/office/drawing/2014/main" id="{5A615603-ED49-3FB4-5255-0F59D1CF7FC4}"/>
              </a:ext>
            </a:extLst>
          </p:cNvPr>
          <p:cNvSpPr/>
          <p:nvPr/>
        </p:nvSpPr>
        <p:spPr>
          <a:xfrm>
            <a:off x="878477" y="5016585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Villa Magnolia</a:t>
            </a:r>
          </a:p>
        </p:txBody>
      </p:sp>
      <p:sp>
        <p:nvSpPr>
          <p:cNvPr id="71" name="Rektangulär 143">
            <a:extLst>
              <a:ext uri="{FF2B5EF4-FFF2-40B4-BE49-F238E27FC236}">
                <a16:creationId xmlns:a16="http://schemas.microsoft.com/office/drawing/2014/main" id="{367B27F7-2147-B7A1-B9C0-0BCEA9147B00}"/>
              </a:ext>
            </a:extLst>
          </p:cNvPr>
          <p:cNvSpPr/>
          <p:nvPr/>
        </p:nvSpPr>
        <p:spPr>
          <a:xfrm>
            <a:off x="878477" y="5459626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Villa Skönviken</a:t>
            </a:r>
          </a:p>
        </p:txBody>
      </p:sp>
      <p:sp>
        <p:nvSpPr>
          <p:cNvPr id="72" name="Rektangulär 143">
            <a:extLst>
              <a:ext uri="{FF2B5EF4-FFF2-40B4-BE49-F238E27FC236}">
                <a16:creationId xmlns:a16="http://schemas.microsoft.com/office/drawing/2014/main" id="{8CEB5CA1-0B3E-5123-5888-A3F16FE260A5}"/>
              </a:ext>
            </a:extLst>
          </p:cNvPr>
          <p:cNvSpPr/>
          <p:nvPr/>
        </p:nvSpPr>
        <p:spPr>
          <a:xfrm>
            <a:off x="878220" y="5900240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Villa </a:t>
            </a:r>
            <a:r>
              <a:rPr lang="sv-SE" sz="1000" b="1" dirty="0" err="1">
                <a:solidFill>
                  <a:schemeClr val="tx1"/>
                </a:solidFill>
                <a:latin typeface="Brown" pitchFamily="50" charset="0"/>
              </a:rPr>
              <a:t>Tollare</a:t>
            </a:r>
            <a:endParaRPr lang="sv-SE" sz="1000" b="1" dirty="0">
              <a:solidFill>
                <a:schemeClr val="tx1"/>
              </a:solidFill>
              <a:latin typeface="Brown" pitchFamily="50" charset="0"/>
            </a:endParaRPr>
          </a:p>
        </p:txBody>
      </p:sp>
      <p:cxnSp>
        <p:nvCxnSpPr>
          <p:cNvPr id="76" name="Rak 205">
            <a:extLst>
              <a:ext uri="{FF2B5EF4-FFF2-40B4-BE49-F238E27FC236}">
                <a16:creationId xmlns:a16="http://schemas.microsoft.com/office/drawing/2014/main" id="{A428647E-7E60-3CEF-817A-9938EE90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432926" y="3389490"/>
            <a:ext cx="257" cy="2349401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k 20">
            <a:extLst>
              <a:ext uri="{FF2B5EF4-FFF2-40B4-BE49-F238E27FC236}">
                <a16:creationId xmlns:a16="http://schemas.microsoft.com/office/drawing/2014/main" id="{16CFF734-754C-C4FA-592E-9AE14F997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8" idx="1"/>
          </p:cNvCxnSpPr>
          <p:nvPr/>
        </p:nvCxnSpPr>
        <p:spPr>
          <a:xfrm flipH="1" flipV="1">
            <a:off x="2438662" y="3847750"/>
            <a:ext cx="155109" cy="834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ak 21">
            <a:extLst>
              <a:ext uri="{FF2B5EF4-FFF2-40B4-BE49-F238E27FC236}">
                <a16:creationId xmlns:a16="http://schemas.microsoft.com/office/drawing/2014/main" id="{ACCD04D2-1F2E-F7E7-817D-1A6841979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3183" y="4408333"/>
            <a:ext cx="152454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ak 21">
            <a:extLst>
              <a:ext uri="{FF2B5EF4-FFF2-40B4-BE49-F238E27FC236}">
                <a16:creationId xmlns:a16="http://schemas.microsoft.com/office/drawing/2014/main" id="{B2058653-090E-CD66-4B1A-AE73E0A59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2926" y="4857733"/>
            <a:ext cx="159323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ak 21">
            <a:extLst>
              <a:ext uri="{FF2B5EF4-FFF2-40B4-BE49-F238E27FC236}">
                <a16:creationId xmlns:a16="http://schemas.microsoft.com/office/drawing/2014/main" id="{F4650D44-91AC-6956-BDC1-00E74D82B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2926" y="5296569"/>
            <a:ext cx="152454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ak 21">
            <a:extLst>
              <a:ext uri="{FF2B5EF4-FFF2-40B4-BE49-F238E27FC236}">
                <a16:creationId xmlns:a16="http://schemas.microsoft.com/office/drawing/2014/main" id="{CEA8A7CD-D4FD-9C3C-91A8-D8A324AD6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2926" y="5738891"/>
            <a:ext cx="159323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ktangulär 143">
            <a:extLst>
              <a:ext uri="{FF2B5EF4-FFF2-40B4-BE49-F238E27FC236}">
                <a16:creationId xmlns:a16="http://schemas.microsoft.com/office/drawing/2014/main" id="{A1709BC6-CFDB-E710-0120-B579E6F5EC0F}"/>
              </a:ext>
            </a:extLst>
          </p:cNvPr>
          <p:cNvSpPr/>
          <p:nvPr/>
        </p:nvSpPr>
        <p:spPr>
          <a:xfrm>
            <a:off x="2593771" y="3669877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Dagrehabilitering</a:t>
            </a:r>
          </a:p>
        </p:txBody>
      </p:sp>
      <p:sp>
        <p:nvSpPr>
          <p:cNvPr id="89" name="Rektangulär 143">
            <a:extLst>
              <a:ext uri="{FF2B5EF4-FFF2-40B4-BE49-F238E27FC236}">
                <a16:creationId xmlns:a16="http://schemas.microsoft.com/office/drawing/2014/main" id="{5DDDA32F-4D63-9F2C-74D3-0330D236FAFE}"/>
              </a:ext>
            </a:extLst>
          </p:cNvPr>
          <p:cNvSpPr/>
          <p:nvPr/>
        </p:nvSpPr>
        <p:spPr>
          <a:xfrm>
            <a:off x="2590859" y="4120577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Heldygnsrehabilitering</a:t>
            </a:r>
          </a:p>
        </p:txBody>
      </p:sp>
      <p:sp>
        <p:nvSpPr>
          <p:cNvPr id="93" name="Rektangulär 143">
            <a:extLst>
              <a:ext uri="{FF2B5EF4-FFF2-40B4-BE49-F238E27FC236}">
                <a16:creationId xmlns:a16="http://schemas.microsoft.com/office/drawing/2014/main" id="{6278D5A2-66BD-6A5C-F3CD-69A7105E7B2D}"/>
              </a:ext>
            </a:extLst>
          </p:cNvPr>
          <p:cNvSpPr/>
          <p:nvPr/>
        </p:nvSpPr>
        <p:spPr>
          <a:xfrm>
            <a:off x="2593771" y="4574378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Fysioterapimottagning</a:t>
            </a:r>
          </a:p>
        </p:txBody>
      </p:sp>
      <p:sp>
        <p:nvSpPr>
          <p:cNvPr id="94" name="Rektangulär 143">
            <a:extLst>
              <a:ext uri="{FF2B5EF4-FFF2-40B4-BE49-F238E27FC236}">
                <a16:creationId xmlns:a16="http://schemas.microsoft.com/office/drawing/2014/main" id="{DCCC9FA7-BBCB-C6E8-970E-CD886C7F3073}"/>
              </a:ext>
            </a:extLst>
          </p:cNvPr>
          <p:cNvSpPr/>
          <p:nvPr/>
        </p:nvSpPr>
        <p:spPr>
          <a:xfrm>
            <a:off x="2590859" y="5017419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Logopedmottagning</a:t>
            </a:r>
          </a:p>
        </p:txBody>
      </p:sp>
      <p:sp>
        <p:nvSpPr>
          <p:cNvPr id="95" name="Rektangulär 143">
            <a:extLst>
              <a:ext uri="{FF2B5EF4-FFF2-40B4-BE49-F238E27FC236}">
                <a16:creationId xmlns:a16="http://schemas.microsoft.com/office/drawing/2014/main" id="{8601C537-46B4-FDBF-FFF5-07BFF9CCBC77}"/>
              </a:ext>
            </a:extLst>
          </p:cNvPr>
          <p:cNvSpPr/>
          <p:nvPr/>
        </p:nvSpPr>
        <p:spPr>
          <a:xfrm>
            <a:off x="2590859" y="5465258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Husläkarmottagning</a:t>
            </a:r>
          </a:p>
        </p:txBody>
      </p:sp>
      <p:cxnSp>
        <p:nvCxnSpPr>
          <p:cNvPr id="98" name="Rak 205">
            <a:extLst>
              <a:ext uri="{FF2B5EF4-FFF2-40B4-BE49-F238E27FC236}">
                <a16:creationId xmlns:a16="http://schemas.microsoft.com/office/drawing/2014/main" id="{E5EA35D9-B95B-3230-1C94-409E29766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31129" y="3389490"/>
            <a:ext cx="0" cy="1025753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ak 20">
            <a:extLst>
              <a:ext uri="{FF2B5EF4-FFF2-40B4-BE49-F238E27FC236}">
                <a16:creationId xmlns:a16="http://schemas.microsoft.com/office/drawing/2014/main" id="{ADA3CE13-FA7D-5465-E6A5-05302377E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01" idx="1"/>
          </p:cNvCxnSpPr>
          <p:nvPr/>
        </p:nvCxnSpPr>
        <p:spPr>
          <a:xfrm flipH="1" flipV="1">
            <a:off x="4130234" y="3840130"/>
            <a:ext cx="155109" cy="834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ak 21">
            <a:extLst>
              <a:ext uri="{FF2B5EF4-FFF2-40B4-BE49-F238E27FC236}">
                <a16:creationId xmlns:a16="http://schemas.microsoft.com/office/drawing/2014/main" id="{69C2BF8B-5C0D-5EB4-9C8E-299AE58B3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130234" y="4403982"/>
            <a:ext cx="152454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ktangulär 143">
            <a:extLst>
              <a:ext uri="{FF2B5EF4-FFF2-40B4-BE49-F238E27FC236}">
                <a16:creationId xmlns:a16="http://schemas.microsoft.com/office/drawing/2014/main" id="{197AEC39-E1B2-6EB0-3A83-121827411C11}"/>
              </a:ext>
            </a:extLst>
          </p:cNvPr>
          <p:cNvSpPr/>
          <p:nvPr/>
        </p:nvSpPr>
        <p:spPr>
          <a:xfrm>
            <a:off x="4285343" y="3662257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Förskolan Borgen</a:t>
            </a:r>
          </a:p>
        </p:txBody>
      </p:sp>
      <p:sp>
        <p:nvSpPr>
          <p:cNvPr id="102" name="Rektangulär 143">
            <a:extLst>
              <a:ext uri="{FF2B5EF4-FFF2-40B4-BE49-F238E27FC236}">
                <a16:creationId xmlns:a16="http://schemas.microsoft.com/office/drawing/2014/main" id="{02B273CE-ED87-F7A8-69C0-B5FA99B5FB1D}"/>
              </a:ext>
            </a:extLst>
          </p:cNvPr>
          <p:cNvSpPr/>
          <p:nvPr/>
        </p:nvSpPr>
        <p:spPr>
          <a:xfrm>
            <a:off x="4282431" y="4112957"/>
            <a:ext cx="1364988" cy="35741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 err="1">
                <a:solidFill>
                  <a:schemeClr val="tx1"/>
                </a:solidFill>
                <a:latin typeface="Brown" pitchFamily="50" charset="0"/>
              </a:rPr>
              <a:t>Tollare</a:t>
            </a: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 förskola</a:t>
            </a:r>
          </a:p>
        </p:txBody>
      </p:sp>
      <p:cxnSp>
        <p:nvCxnSpPr>
          <p:cNvPr id="129" name="Rak 205">
            <a:extLst>
              <a:ext uri="{FF2B5EF4-FFF2-40B4-BE49-F238E27FC236}">
                <a16:creationId xmlns:a16="http://schemas.microsoft.com/office/drawing/2014/main" id="{2EC54124-ABF3-4C24-C836-E7D6A584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778700" y="3389490"/>
            <a:ext cx="33579" cy="2070136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ak 20">
            <a:extLst>
              <a:ext uri="{FF2B5EF4-FFF2-40B4-BE49-F238E27FC236}">
                <a16:creationId xmlns:a16="http://schemas.microsoft.com/office/drawing/2014/main" id="{1354EE72-6793-C00E-C338-6BB30326E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37" idx="1"/>
          </p:cNvCxnSpPr>
          <p:nvPr/>
        </p:nvCxnSpPr>
        <p:spPr>
          <a:xfrm flipH="1">
            <a:off x="5812279" y="3947091"/>
            <a:ext cx="154739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ktangulär 143">
            <a:extLst>
              <a:ext uri="{FF2B5EF4-FFF2-40B4-BE49-F238E27FC236}">
                <a16:creationId xmlns:a16="http://schemas.microsoft.com/office/drawing/2014/main" id="{0656F448-46A1-5445-5390-3E4AB8C550A1}"/>
              </a:ext>
            </a:extLst>
          </p:cNvPr>
          <p:cNvSpPr/>
          <p:nvPr/>
        </p:nvSpPr>
        <p:spPr>
          <a:xfrm>
            <a:off x="5967018" y="3625017"/>
            <a:ext cx="1364988" cy="644148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LSS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  <a:latin typeface="Brown" pitchFamily="50" charset="0"/>
              </a:rPr>
              <a:t>Daglig verksamhet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  <a:latin typeface="Brown" pitchFamily="50" charset="0"/>
              </a:rPr>
              <a:t>Gruppbostäder</a:t>
            </a:r>
          </a:p>
        </p:txBody>
      </p:sp>
      <p:sp>
        <p:nvSpPr>
          <p:cNvPr id="143" name="Rektangulär 143">
            <a:extLst>
              <a:ext uri="{FF2B5EF4-FFF2-40B4-BE49-F238E27FC236}">
                <a16:creationId xmlns:a16="http://schemas.microsoft.com/office/drawing/2014/main" id="{DABA2B7F-CCE6-7C7E-8EF5-420515043D10}"/>
              </a:ext>
            </a:extLst>
          </p:cNvPr>
          <p:cNvSpPr/>
          <p:nvPr/>
        </p:nvSpPr>
        <p:spPr>
          <a:xfrm>
            <a:off x="5974954" y="4365986"/>
            <a:ext cx="1364988" cy="685114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1000" b="1" dirty="0">
              <a:solidFill>
                <a:schemeClr val="bg1"/>
              </a:solidFill>
              <a:latin typeface="Brown" pitchFamily="50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1000" b="1" dirty="0">
              <a:solidFill>
                <a:schemeClr val="bg1"/>
              </a:solidFill>
              <a:latin typeface="Brown" pitchFamily="50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Socialpsykiatri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 err="1">
                <a:solidFill>
                  <a:schemeClr val="tx1"/>
                </a:solidFill>
                <a:latin typeface="Brown" pitchFamily="50" charset="0"/>
              </a:rPr>
              <a:t>Nybacken</a:t>
            </a:r>
            <a:endParaRPr lang="sv-SE" sz="800" dirty="0">
              <a:solidFill>
                <a:schemeClr val="tx1"/>
              </a:solidFill>
              <a:latin typeface="Brown" pitchFamily="50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  <a:latin typeface="Brown" pitchFamily="50" charset="0"/>
              </a:rPr>
              <a:t>Pilbacken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  <a:latin typeface="Brown" pitchFamily="50" charset="0"/>
              </a:rPr>
              <a:t>Sysselsättningen Villan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800" dirty="0">
              <a:solidFill>
                <a:schemeClr val="bg1"/>
              </a:solidFill>
              <a:latin typeface="Brown" pitchFamily="50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1000" b="1" dirty="0">
              <a:solidFill>
                <a:schemeClr val="bg1"/>
              </a:solidFill>
              <a:latin typeface="Brown" pitchFamily="50" charset="0"/>
            </a:endParaRPr>
          </a:p>
        </p:txBody>
      </p:sp>
      <p:sp>
        <p:nvSpPr>
          <p:cNvPr id="145" name="Rektangulär 143">
            <a:extLst>
              <a:ext uri="{FF2B5EF4-FFF2-40B4-BE49-F238E27FC236}">
                <a16:creationId xmlns:a16="http://schemas.microsoft.com/office/drawing/2014/main" id="{29586796-A7E5-BFDF-F77B-BB076B8A6C02}"/>
              </a:ext>
            </a:extLst>
          </p:cNvPr>
          <p:cNvSpPr/>
          <p:nvPr/>
        </p:nvSpPr>
        <p:spPr>
          <a:xfrm>
            <a:off x="5989878" y="5154276"/>
            <a:ext cx="1364988" cy="691465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23467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1000" b="1" dirty="0">
              <a:solidFill>
                <a:schemeClr val="tx1"/>
              </a:solidFill>
              <a:latin typeface="Brown" pitchFamily="50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Yngre med demenssjukdom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  <a:latin typeface="Brown" pitchFamily="50" charset="0"/>
              </a:rPr>
              <a:t>Björkgården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  <a:latin typeface="Brown" pitchFamily="50" charset="0"/>
              </a:rPr>
              <a:t>Dagliljan</a:t>
            </a:r>
            <a:endParaRPr lang="sv-SE" sz="800" b="1" dirty="0">
              <a:solidFill>
                <a:schemeClr val="tx1"/>
              </a:solidFill>
              <a:latin typeface="Brown" pitchFamily="50" charset="0"/>
            </a:endParaRP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800" b="1" dirty="0">
              <a:solidFill>
                <a:schemeClr val="bg1"/>
              </a:solidFill>
              <a:latin typeface="Brown" pitchFamily="50" charset="0"/>
            </a:endParaRPr>
          </a:p>
        </p:txBody>
      </p:sp>
      <p:cxnSp>
        <p:nvCxnSpPr>
          <p:cNvPr id="148" name="Rak 20">
            <a:extLst>
              <a:ext uri="{FF2B5EF4-FFF2-40B4-BE49-F238E27FC236}">
                <a16:creationId xmlns:a16="http://schemas.microsoft.com/office/drawing/2014/main" id="{33D603C0-2287-D1C2-829B-8E3A854F5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43" idx="1"/>
          </p:cNvCxnSpPr>
          <p:nvPr/>
        </p:nvCxnSpPr>
        <p:spPr>
          <a:xfrm flipH="1" flipV="1">
            <a:off x="5778700" y="4694328"/>
            <a:ext cx="196254" cy="14215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Rak 20">
            <a:extLst>
              <a:ext uri="{FF2B5EF4-FFF2-40B4-BE49-F238E27FC236}">
                <a16:creationId xmlns:a16="http://schemas.microsoft.com/office/drawing/2014/main" id="{B0E1C3ED-DCC1-936F-01EC-D45B3A87A7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45" idx="1"/>
          </p:cNvCxnSpPr>
          <p:nvPr/>
        </p:nvCxnSpPr>
        <p:spPr>
          <a:xfrm flipH="1">
            <a:off x="5778700" y="5500009"/>
            <a:ext cx="211178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Rak 205">
            <a:extLst>
              <a:ext uri="{FF2B5EF4-FFF2-40B4-BE49-F238E27FC236}">
                <a16:creationId xmlns:a16="http://schemas.microsoft.com/office/drawing/2014/main" id="{B1A6EB58-E174-3BE5-E496-5DF7B0D6C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453420" y="3389490"/>
            <a:ext cx="7061" cy="2835487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Rak 20">
            <a:extLst>
              <a:ext uri="{FF2B5EF4-FFF2-40B4-BE49-F238E27FC236}">
                <a16:creationId xmlns:a16="http://schemas.microsoft.com/office/drawing/2014/main" id="{A03CB61A-FCBB-8FF9-6D97-28CFC5B90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57" idx="1"/>
          </p:cNvCxnSpPr>
          <p:nvPr/>
        </p:nvCxnSpPr>
        <p:spPr>
          <a:xfrm flipH="1">
            <a:off x="9458980" y="3836848"/>
            <a:ext cx="155199" cy="1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ktangulär 143">
            <a:extLst>
              <a:ext uri="{FF2B5EF4-FFF2-40B4-BE49-F238E27FC236}">
                <a16:creationId xmlns:a16="http://schemas.microsoft.com/office/drawing/2014/main" id="{DAEA83F7-62AE-F408-8F32-C0F49222615E}"/>
              </a:ext>
            </a:extLst>
          </p:cNvPr>
          <p:cNvSpPr/>
          <p:nvPr/>
        </p:nvSpPr>
        <p:spPr>
          <a:xfrm>
            <a:off x="9614179" y="3596168"/>
            <a:ext cx="1364988" cy="481360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AFC39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Affärsutveckling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Annika Elfström</a:t>
            </a:r>
          </a:p>
        </p:txBody>
      </p:sp>
      <p:sp>
        <p:nvSpPr>
          <p:cNvPr id="172" name="Rektangulär 143">
            <a:extLst>
              <a:ext uri="{FF2B5EF4-FFF2-40B4-BE49-F238E27FC236}">
                <a16:creationId xmlns:a16="http://schemas.microsoft.com/office/drawing/2014/main" id="{8681148B-CA38-9230-F5C3-6112D3177776}"/>
              </a:ext>
            </a:extLst>
          </p:cNvPr>
          <p:cNvSpPr/>
          <p:nvPr/>
        </p:nvSpPr>
        <p:spPr>
          <a:xfrm>
            <a:off x="9634499" y="4163301"/>
            <a:ext cx="1364988" cy="481361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AFC39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HR &amp; Lön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Helena Ölander</a:t>
            </a:r>
          </a:p>
        </p:txBody>
      </p:sp>
      <p:sp>
        <p:nvSpPr>
          <p:cNvPr id="173" name="Rektangulär 143">
            <a:extLst>
              <a:ext uri="{FF2B5EF4-FFF2-40B4-BE49-F238E27FC236}">
                <a16:creationId xmlns:a16="http://schemas.microsoft.com/office/drawing/2014/main" id="{C45DC46B-6C92-61FF-DA0C-DC96462F143A}"/>
              </a:ext>
            </a:extLst>
          </p:cNvPr>
          <p:cNvSpPr/>
          <p:nvPr/>
        </p:nvSpPr>
        <p:spPr>
          <a:xfrm>
            <a:off x="9649259" y="5333238"/>
            <a:ext cx="1364988" cy="48544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AFC39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Kvalitet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Jessica Berg</a:t>
            </a:r>
          </a:p>
        </p:txBody>
      </p:sp>
      <p:sp>
        <p:nvSpPr>
          <p:cNvPr id="175" name="Rektangulär 143">
            <a:extLst>
              <a:ext uri="{FF2B5EF4-FFF2-40B4-BE49-F238E27FC236}">
                <a16:creationId xmlns:a16="http://schemas.microsoft.com/office/drawing/2014/main" id="{4CD86202-FA8C-D643-BBFD-76B8270F8857}"/>
              </a:ext>
            </a:extLst>
          </p:cNvPr>
          <p:cNvSpPr/>
          <p:nvPr/>
        </p:nvSpPr>
        <p:spPr>
          <a:xfrm>
            <a:off x="9649259" y="4739381"/>
            <a:ext cx="1364988" cy="481360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AFC39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IT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Dan Olsson</a:t>
            </a:r>
          </a:p>
        </p:txBody>
      </p:sp>
      <p:sp>
        <p:nvSpPr>
          <p:cNvPr id="184" name="Rektangulär 143">
            <a:extLst>
              <a:ext uri="{FF2B5EF4-FFF2-40B4-BE49-F238E27FC236}">
                <a16:creationId xmlns:a16="http://schemas.microsoft.com/office/drawing/2014/main" id="{FAA11881-48FE-81F6-E548-5F080DB67C9D}"/>
              </a:ext>
            </a:extLst>
          </p:cNvPr>
          <p:cNvSpPr/>
          <p:nvPr/>
        </p:nvSpPr>
        <p:spPr>
          <a:xfrm>
            <a:off x="9670762" y="5920882"/>
            <a:ext cx="1364988" cy="608191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AFC39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Marknad &amp; Kommunikation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Josephine Uppman</a:t>
            </a:r>
          </a:p>
        </p:txBody>
      </p:sp>
      <p:cxnSp>
        <p:nvCxnSpPr>
          <p:cNvPr id="191" name="Rak 20">
            <a:extLst>
              <a:ext uri="{FF2B5EF4-FFF2-40B4-BE49-F238E27FC236}">
                <a16:creationId xmlns:a16="http://schemas.microsoft.com/office/drawing/2014/main" id="{A882D8D2-36B4-9105-FD1C-FD48E7364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72" idx="1"/>
          </p:cNvCxnSpPr>
          <p:nvPr/>
        </p:nvCxnSpPr>
        <p:spPr>
          <a:xfrm flipH="1">
            <a:off x="9480801" y="4403982"/>
            <a:ext cx="153698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Rak 20">
            <a:extLst>
              <a:ext uri="{FF2B5EF4-FFF2-40B4-BE49-F238E27FC236}">
                <a16:creationId xmlns:a16="http://schemas.microsoft.com/office/drawing/2014/main" id="{DD208965-EDB9-5DC6-2789-C71572725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75" idx="1"/>
          </p:cNvCxnSpPr>
          <p:nvPr/>
        </p:nvCxnSpPr>
        <p:spPr>
          <a:xfrm flipH="1" flipV="1">
            <a:off x="9494060" y="4979358"/>
            <a:ext cx="155199" cy="703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Rak 20">
            <a:extLst>
              <a:ext uri="{FF2B5EF4-FFF2-40B4-BE49-F238E27FC236}">
                <a16:creationId xmlns:a16="http://schemas.microsoft.com/office/drawing/2014/main" id="{5E8E7654-4E31-F3B3-7CA8-0C2741E47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73" idx="1"/>
          </p:cNvCxnSpPr>
          <p:nvPr/>
        </p:nvCxnSpPr>
        <p:spPr>
          <a:xfrm flipH="1">
            <a:off x="9494060" y="5575960"/>
            <a:ext cx="155199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Rak 21">
            <a:extLst>
              <a:ext uri="{FF2B5EF4-FFF2-40B4-BE49-F238E27FC236}">
                <a16:creationId xmlns:a16="http://schemas.microsoft.com/office/drawing/2014/main" id="{8868B5E8-8359-2619-A796-818807CC0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84" idx="1"/>
          </p:cNvCxnSpPr>
          <p:nvPr/>
        </p:nvCxnSpPr>
        <p:spPr>
          <a:xfrm flipH="1" flipV="1">
            <a:off x="9508066" y="6224977"/>
            <a:ext cx="162696" cy="1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ruta 232">
            <a:extLst>
              <a:ext uri="{FF2B5EF4-FFF2-40B4-BE49-F238E27FC236}">
                <a16:creationId xmlns:a16="http://schemas.microsoft.com/office/drawing/2014/main" id="{71BE3F9D-6589-1083-E9F8-A368A230AB53}"/>
              </a:ext>
            </a:extLst>
          </p:cNvPr>
          <p:cNvSpPr txBox="1"/>
          <p:nvPr/>
        </p:nvSpPr>
        <p:spPr>
          <a:xfrm>
            <a:off x="7969871" y="2222093"/>
            <a:ext cx="342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b="1" dirty="0">
              <a:solidFill>
                <a:srgbClr val="23643C"/>
              </a:solidFill>
              <a:latin typeface="Brown" pitchFamily="50" charset="0"/>
            </a:endParaRPr>
          </a:p>
        </p:txBody>
      </p:sp>
      <p:sp>
        <p:nvSpPr>
          <p:cNvPr id="263" name="Rektangulär 17">
            <a:extLst>
              <a:ext uri="{FF2B5EF4-FFF2-40B4-BE49-F238E27FC236}">
                <a16:creationId xmlns:a16="http://schemas.microsoft.com/office/drawing/2014/main" id="{4BF72908-8AB5-D4FC-CC5A-9509AEA5F073}"/>
              </a:ext>
            </a:extLst>
          </p:cNvPr>
          <p:cNvSpPr/>
          <p:nvPr/>
        </p:nvSpPr>
        <p:spPr>
          <a:xfrm>
            <a:off x="3345680" y="1430023"/>
            <a:ext cx="1659676" cy="391853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96232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Ledningsgrupp</a:t>
            </a:r>
          </a:p>
        </p:txBody>
      </p:sp>
      <p:sp>
        <p:nvSpPr>
          <p:cNvPr id="18" name="Rektangulär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667967" y="155167"/>
            <a:ext cx="2601238" cy="936434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962328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Direktor/VD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Åsa Andersson</a:t>
            </a:r>
          </a:p>
        </p:txBody>
      </p:sp>
      <p:sp>
        <p:nvSpPr>
          <p:cNvPr id="282" name="textruta 281">
            <a:extLst>
              <a:ext uri="{FF2B5EF4-FFF2-40B4-BE49-F238E27FC236}">
                <a16:creationId xmlns:a16="http://schemas.microsoft.com/office/drawing/2014/main" id="{C1352B96-38FB-DA81-9643-F2ECFD46615A}"/>
              </a:ext>
            </a:extLst>
          </p:cNvPr>
          <p:cNvSpPr txBox="1"/>
          <p:nvPr/>
        </p:nvSpPr>
        <p:spPr>
          <a:xfrm>
            <a:off x="632848" y="396988"/>
            <a:ext cx="43568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solidFill>
                  <a:srgbClr val="23643C"/>
                </a:solidFill>
                <a:latin typeface="Brown" pitchFamily="50" charset="0"/>
              </a:rPr>
              <a:t>Stora Sköndal verksamheter </a:t>
            </a:r>
          </a:p>
          <a:p>
            <a:r>
              <a:rPr lang="sv-SE" sz="3200" b="1" dirty="0">
                <a:solidFill>
                  <a:srgbClr val="23643C"/>
                </a:solidFill>
                <a:latin typeface="Brown" pitchFamily="50" charset="0"/>
              </a:rPr>
              <a:t>&amp; organisation</a:t>
            </a:r>
          </a:p>
        </p:txBody>
      </p:sp>
      <p:sp>
        <p:nvSpPr>
          <p:cNvPr id="317" name="Rektangel 316">
            <a:extLst>
              <a:ext uri="{FF2B5EF4-FFF2-40B4-BE49-F238E27FC236}">
                <a16:creationId xmlns:a16="http://schemas.microsoft.com/office/drawing/2014/main" id="{093577BF-3C1D-0FCD-F6B9-AC16587605AF}"/>
              </a:ext>
            </a:extLst>
          </p:cNvPr>
          <p:cNvSpPr/>
          <p:nvPr/>
        </p:nvSpPr>
        <p:spPr>
          <a:xfrm>
            <a:off x="7515225" y="2455204"/>
            <a:ext cx="4350355" cy="4183721"/>
          </a:xfrm>
          <a:prstGeom prst="rect">
            <a:avLst/>
          </a:prstGeom>
          <a:noFill/>
          <a:ln w="19050">
            <a:solidFill>
              <a:srgbClr val="23643C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8" name="textruta 317">
            <a:extLst>
              <a:ext uri="{FF2B5EF4-FFF2-40B4-BE49-F238E27FC236}">
                <a16:creationId xmlns:a16="http://schemas.microsoft.com/office/drawing/2014/main" id="{9940DFE5-0DF4-4FA0-B22E-A6A16FD814E1}"/>
              </a:ext>
            </a:extLst>
          </p:cNvPr>
          <p:cNvSpPr txBox="1"/>
          <p:nvPr/>
        </p:nvSpPr>
        <p:spPr>
          <a:xfrm>
            <a:off x="10097309" y="1812618"/>
            <a:ext cx="1721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rgbClr val="23643C"/>
                </a:solidFill>
                <a:latin typeface="Brown" pitchFamily="50" charset="0"/>
              </a:rPr>
              <a:t>VERKSAMHETSSTÖD</a:t>
            </a:r>
          </a:p>
        </p:txBody>
      </p:sp>
      <p:cxnSp>
        <p:nvCxnSpPr>
          <p:cNvPr id="319" name="Rak pilkoppling 318">
            <a:extLst>
              <a:ext uri="{FF2B5EF4-FFF2-40B4-BE49-F238E27FC236}">
                <a16:creationId xmlns:a16="http://schemas.microsoft.com/office/drawing/2014/main" id="{6CFBEA8E-C263-BCE6-3B22-79EF8C30E63D}"/>
              </a:ext>
            </a:extLst>
          </p:cNvPr>
          <p:cNvCxnSpPr>
            <a:cxnSpLocks/>
          </p:cNvCxnSpPr>
          <p:nvPr/>
        </p:nvCxnSpPr>
        <p:spPr>
          <a:xfrm flipV="1">
            <a:off x="10506074" y="2079799"/>
            <a:ext cx="0" cy="375405"/>
          </a:xfrm>
          <a:prstGeom prst="straightConnector1">
            <a:avLst/>
          </a:prstGeom>
          <a:ln>
            <a:solidFill>
              <a:srgbClr val="23643C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Rak koppling 324">
            <a:extLst>
              <a:ext uri="{FF2B5EF4-FFF2-40B4-BE49-F238E27FC236}">
                <a16:creationId xmlns:a16="http://schemas.microsoft.com/office/drawing/2014/main" id="{9D990783-0A80-9DE9-B5B3-8126379D4535}"/>
              </a:ext>
            </a:extLst>
          </p:cNvPr>
          <p:cNvCxnSpPr>
            <a:cxnSpLocks/>
          </p:cNvCxnSpPr>
          <p:nvPr/>
        </p:nvCxnSpPr>
        <p:spPr>
          <a:xfrm flipV="1">
            <a:off x="1270760" y="2274143"/>
            <a:ext cx="9905120" cy="9342"/>
          </a:xfrm>
          <a:prstGeom prst="line">
            <a:avLst/>
          </a:prstGeom>
          <a:ln w="19050">
            <a:solidFill>
              <a:srgbClr val="23643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Rak koppling 329">
            <a:extLst>
              <a:ext uri="{FF2B5EF4-FFF2-40B4-BE49-F238E27FC236}">
                <a16:creationId xmlns:a16="http://schemas.microsoft.com/office/drawing/2014/main" id="{65690C82-7668-C436-51BB-EA7B52E32B8C}"/>
              </a:ext>
            </a:extLst>
          </p:cNvPr>
          <p:cNvCxnSpPr>
            <a:cxnSpLocks/>
          </p:cNvCxnSpPr>
          <p:nvPr/>
        </p:nvCxnSpPr>
        <p:spPr>
          <a:xfrm>
            <a:off x="1270760" y="2303869"/>
            <a:ext cx="1" cy="294015"/>
          </a:xfrm>
          <a:prstGeom prst="line">
            <a:avLst/>
          </a:prstGeom>
          <a:ln w="19050">
            <a:solidFill>
              <a:srgbClr val="23643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Rak koppling 332">
            <a:extLst>
              <a:ext uri="{FF2B5EF4-FFF2-40B4-BE49-F238E27FC236}">
                <a16:creationId xmlns:a16="http://schemas.microsoft.com/office/drawing/2014/main" id="{E0FB0E80-C023-1017-1408-4424C49D9510}"/>
              </a:ext>
            </a:extLst>
          </p:cNvPr>
          <p:cNvCxnSpPr>
            <a:cxnSpLocks/>
          </p:cNvCxnSpPr>
          <p:nvPr/>
        </p:nvCxnSpPr>
        <p:spPr>
          <a:xfrm>
            <a:off x="2944641" y="2303305"/>
            <a:ext cx="0" cy="313416"/>
          </a:xfrm>
          <a:prstGeom prst="line">
            <a:avLst/>
          </a:prstGeom>
          <a:ln w="19050">
            <a:solidFill>
              <a:srgbClr val="23643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Rak koppling 335">
            <a:extLst>
              <a:ext uri="{FF2B5EF4-FFF2-40B4-BE49-F238E27FC236}">
                <a16:creationId xmlns:a16="http://schemas.microsoft.com/office/drawing/2014/main" id="{729D421B-889C-747F-E7B4-FAABDA15A435}"/>
              </a:ext>
            </a:extLst>
          </p:cNvPr>
          <p:cNvCxnSpPr>
            <a:cxnSpLocks/>
          </p:cNvCxnSpPr>
          <p:nvPr/>
        </p:nvCxnSpPr>
        <p:spPr>
          <a:xfrm>
            <a:off x="4634584" y="2283485"/>
            <a:ext cx="0" cy="325646"/>
          </a:xfrm>
          <a:prstGeom prst="line">
            <a:avLst/>
          </a:prstGeom>
          <a:ln w="19050">
            <a:solidFill>
              <a:srgbClr val="23643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Rak koppling 338">
            <a:extLst>
              <a:ext uri="{FF2B5EF4-FFF2-40B4-BE49-F238E27FC236}">
                <a16:creationId xmlns:a16="http://schemas.microsoft.com/office/drawing/2014/main" id="{987B6543-0451-B246-132E-6ECFE06918C5}"/>
              </a:ext>
            </a:extLst>
          </p:cNvPr>
          <p:cNvCxnSpPr>
            <a:cxnSpLocks/>
          </p:cNvCxnSpPr>
          <p:nvPr/>
        </p:nvCxnSpPr>
        <p:spPr>
          <a:xfrm>
            <a:off x="6330950" y="2292605"/>
            <a:ext cx="1" cy="314399"/>
          </a:xfrm>
          <a:prstGeom prst="line">
            <a:avLst/>
          </a:prstGeom>
          <a:ln w="19050">
            <a:solidFill>
              <a:srgbClr val="23643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Rak koppling 342">
            <a:extLst>
              <a:ext uri="{FF2B5EF4-FFF2-40B4-BE49-F238E27FC236}">
                <a16:creationId xmlns:a16="http://schemas.microsoft.com/office/drawing/2014/main" id="{C89B442C-3178-A7FB-E8DB-4ABB6A3859C9}"/>
              </a:ext>
            </a:extLst>
          </p:cNvPr>
          <p:cNvCxnSpPr>
            <a:cxnSpLocks/>
            <a:stCxn id="34" idx="1"/>
            <a:endCxn id="18" idx="3"/>
          </p:cNvCxnSpPr>
          <p:nvPr/>
        </p:nvCxnSpPr>
        <p:spPr>
          <a:xfrm flipH="1">
            <a:off x="8269205" y="621801"/>
            <a:ext cx="894417" cy="1583"/>
          </a:xfrm>
          <a:prstGeom prst="line">
            <a:avLst/>
          </a:prstGeom>
          <a:ln w="19050">
            <a:solidFill>
              <a:srgbClr val="23643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Rak koppling 346">
            <a:extLst>
              <a:ext uri="{FF2B5EF4-FFF2-40B4-BE49-F238E27FC236}">
                <a16:creationId xmlns:a16="http://schemas.microsoft.com/office/drawing/2014/main" id="{42D326AC-23D2-CB9F-9D95-AF62FE6B12AC}"/>
              </a:ext>
            </a:extLst>
          </p:cNvPr>
          <p:cNvCxnSpPr>
            <a:cxnSpLocks/>
          </p:cNvCxnSpPr>
          <p:nvPr/>
        </p:nvCxnSpPr>
        <p:spPr>
          <a:xfrm>
            <a:off x="11169128" y="2274143"/>
            <a:ext cx="6752" cy="350716"/>
          </a:xfrm>
          <a:prstGeom prst="line">
            <a:avLst/>
          </a:prstGeom>
          <a:ln w="19050">
            <a:solidFill>
              <a:srgbClr val="23643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Rak koppling 358">
            <a:extLst>
              <a:ext uri="{FF2B5EF4-FFF2-40B4-BE49-F238E27FC236}">
                <a16:creationId xmlns:a16="http://schemas.microsoft.com/office/drawing/2014/main" id="{8EBDBA3F-0552-CC85-1779-CED932920267}"/>
              </a:ext>
            </a:extLst>
          </p:cNvPr>
          <p:cNvCxnSpPr>
            <a:cxnSpLocks/>
          </p:cNvCxnSpPr>
          <p:nvPr/>
        </p:nvCxnSpPr>
        <p:spPr>
          <a:xfrm>
            <a:off x="9761991" y="2290127"/>
            <a:ext cx="0" cy="316877"/>
          </a:xfrm>
          <a:prstGeom prst="line">
            <a:avLst/>
          </a:prstGeom>
          <a:ln w="19050">
            <a:solidFill>
              <a:srgbClr val="23643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ktangulär 143">
            <a:extLst>
              <a:ext uri="{FF2B5EF4-FFF2-40B4-BE49-F238E27FC236}">
                <a16:creationId xmlns:a16="http://schemas.microsoft.com/office/drawing/2014/main" id="{D4CF8C57-D508-A5D8-4A1B-851161B54F0D}"/>
              </a:ext>
            </a:extLst>
          </p:cNvPr>
          <p:cNvSpPr/>
          <p:nvPr/>
        </p:nvSpPr>
        <p:spPr>
          <a:xfrm>
            <a:off x="7868532" y="3602798"/>
            <a:ext cx="1364988" cy="474730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AFC39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Fastighet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  <a:latin typeface="Brown" pitchFamily="50" charset="0"/>
              </a:rPr>
              <a:t>Patric Ekman</a:t>
            </a:r>
          </a:p>
        </p:txBody>
      </p:sp>
      <p:cxnSp>
        <p:nvCxnSpPr>
          <p:cNvPr id="3" name="Rak 205">
            <a:extLst>
              <a:ext uri="{FF2B5EF4-FFF2-40B4-BE49-F238E27FC236}">
                <a16:creationId xmlns:a16="http://schemas.microsoft.com/office/drawing/2014/main" id="{A8304C2A-2561-4869-F414-C2254E4F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556555" y="1966648"/>
            <a:ext cx="0" cy="162952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20">
            <a:extLst>
              <a:ext uri="{FF2B5EF4-FFF2-40B4-BE49-F238E27FC236}">
                <a16:creationId xmlns:a16="http://schemas.microsoft.com/office/drawing/2014/main" id="{B3C0A5FC-5DA9-A1C8-D053-63C049094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8556555" y="1957528"/>
            <a:ext cx="818210" cy="9120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koppling 19">
            <a:extLst>
              <a:ext uri="{FF2B5EF4-FFF2-40B4-BE49-F238E27FC236}">
                <a16:creationId xmlns:a16="http://schemas.microsoft.com/office/drawing/2014/main" id="{6F258FA9-1A71-857B-044E-337E83B7BD95}"/>
              </a:ext>
            </a:extLst>
          </p:cNvPr>
          <p:cNvCxnSpPr>
            <a:cxnSpLocks/>
          </p:cNvCxnSpPr>
          <p:nvPr/>
        </p:nvCxnSpPr>
        <p:spPr>
          <a:xfrm flipH="1">
            <a:off x="6769777" y="1549888"/>
            <a:ext cx="244705" cy="0"/>
          </a:xfrm>
          <a:prstGeom prst="line">
            <a:avLst/>
          </a:prstGeom>
          <a:ln w="19050">
            <a:solidFill>
              <a:srgbClr val="23643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205">
            <a:extLst>
              <a:ext uri="{FF2B5EF4-FFF2-40B4-BE49-F238E27FC236}">
                <a16:creationId xmlns:a16="http://schemas.microsoft.com/office/drawing/2014/main" id="{2053DF36-328C-5FE0-C843-1E6A79642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08837" y="1026915"/>
            <a:ext cx="0" cy="322936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205">
            <a:extLst>
              <a:ext uri="{FF2B5EF4-FFF2-40B4-BE49-F238E27FC236}">
                <a16:creationId xmlns:a16="http://schemas.microsoft.com/office/drawing/2014/main" id="{AC477C3D-C1B6-C993-17BD-B5B9C6B10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374765" y="1026915"/>
            <a:ext cx="0" cy="939733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20">
            <a:extLst>
              <a:ext uri="{FF2B5EF4-FFF2-40B4-BE49-F238E27FC236}">
                <a16:creationId xmlns:a16="http://schemas.microsoft.com/office/drawing/2014/main" id="{B9CC95A1-542C-A21D-E876-2EF6664050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9536579" y="1349851"/>
            <a:ext cx="155199" cy="1"/>
          </a:xfrm>
          <a:prstGeom prst="line">
            <a:avLst/>
          </a:prstGeom>
          <a:ln w="19050">
            <a:solidFill>
              <a:srgbClr val="23643C"/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ktangulär 143">
            <a:extLst>
              <a:ext uri="{FF2B5EF4-FFF2-40B4-BE49-F238E27FC236}">
                <a16:creationId xmlns:a16="http://schemas.microsoft.com/office/drawing/2014/main" id="{39FC06F2-677B-CF38-4CA5-A20B29DA6D02}"/>
              </a:ext>
            </a:extLst>
          </p:cNvPr>
          <p:cNvSpPr/>
          <p:nvPr/>
        </p:nvSpPr>
        <p:spPr>
          <a:xfrm>
            <a:off x="9719189" y="1116919"/>
            <a:ext cx="1364988" cy="481360"/>
          </a:xfrm>
          <a:prstGeom prst="rect">
            <a:avLst/>
          </a:prstGeom>
          <a:solidFill>
            <a:srgbClr val="FFFFFF">
              <a:alpha val="74902"/>
            </a:srgbClr>
          </a:solidFill>
          <a:ln w="28575" cap="rnd" cmpd="sng" algn="ctr">
            <a:solidFill>
              <a:srgbClr val="AFC39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tx1"/>
                </a:solidFill>
                <a:latin typeface="Brown" pitchFamily="50" charset="0"/>
              </a:rPr>
              <a:t>Framtidsutveckling AB</a:t>
            </a:r>
          </a:p>
        </p:txBody>
      </p:sp>
    </p:spTree>
    <p:extLst>
      <p:ext uri="{BB962C8B-B14F-4D97-AF65-F5344CB8AC3E}">
        <p14:creationId xmlns:p14="http://schemas.microsoft.com/office/powerpoint/2010/main" val="2377164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sationsschema-stiftelsen-stora-skondal-2024" id="{31E34252-7EFE-4EF8-9124-C4B07590DBB1}" vid="{B63C5B49-80DC-4846-84A0-3B0B8FF8981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4B53E481A3BC340A2B2B4A462C41A15" ma:contentTypeVersion="18" ma:contentTypeDescription="Skapa ett nytt dokument." ma:contentTypeScope="" ma:versionID="1a57ac1411552051c5d6e051a05e3243">
  <xsd:schema xmlns:xsd="http://www.w3.org/2001/XMLSchema" xmlns:xs="http://www.w3.org/2001/XMLSchema" xmlns:p="http://schemas.microsoft.com/office/2006/metadata/properties" xmlns:ns2="1205591c-5fb6-4bf7-8107-afb8bace7868" xmlns:ns3="6c465b4d-397f-4470-b60a-f5acc06a0f6a" xmlns:ns4="da03c639-d210-43c2-b968-20f39c38258f" targetNamespace="http://schemas.microsoft.com/office/2006/metadata/properties" ma:root="true" ma:fieldsID="6364c533c450b9167fcfd963ad18558d" ns2:_="" ns3:_="" ns4:_="">
    <xsd:import namespace="1205591c-5fb6-4bf7-8107-afb8bace7868"/>
    <xsd:import namespace="6c465b4d-397f-4470-b60a-f5acc06a0f6a"/>
    <xsd:import namespace="da03c639-d210-43c2-b968-20f39c382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05591c-5fb6-4bf7-8107-afb8bace78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d568d5ed-57d0-47c1-8011-8b871a76e0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465b4d-397f-4470-b60a-f5acc06a0f6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3c639-d210-43c2-b968-20f39c38258f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224a408-f429-499f-b85d-d359be084bf3}" ma:internalName="TaxCatchAll" ma:showField="CatchAllData" ma:web="6c465b4d-397f-4470-b60a-f5acc06a0f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a03c639-d210-43c2-b968-20f39c38258f" xsi:nil="true"/>
    <lcf76f155ced4ddcb4097134ff3c332f xmlns="1205591c-5fb6-4bf7-8107-afb8bace786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6F88D31-C179-466E-817A-137318E9C6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05591c-5fb6-4bf7-8107-afb8bace7868"/>
    <ds:schemaRef ds:uri="6c465b4d-397f-4470-b60a-f5acc06a0f6a"/>
    <ds:schemaRef ds:uri="da03c639-d210-43c2-b968-20f39c3825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BF5CED-D20A-4238-9B00-538C366281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13756A-325B-4B11-A4C3-8DCDB15CA564}">
  <ds:schemaRefs>
    <ds:schemaRef ds:uri="http://schemas.microsoft.com/office/2006/metadata/properties"/>
    <ds:schemaRef ds:uri="http://schemas.microsoft.com/office/infopath/2007/PartnerControls"/>
    <ds:schemaRef ds:uri="6d73839f-3160-4265-bac0-43414ed57a85"/>
    <ds:schemaRef ds:uri="da03c639-d210-43c2-b968-20f39c38258f"/>
    <ds:schemaRef ds:uri="1205591c-5fb6-4bf7-8107-afb8bace7868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mall-organisationsschema-stiftelsen-stora-skondal</Template>
  <TotalTime>1336</TotalTime>
  <Words>95</Words>
  <Application>Microsoft Office PowerPoint</Application>
  <PresentationFormat>Bredbild</PresentationFormat>
  <Paragraphs>62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Avenir Next LT Pro Light</vt:lpstr>
      <vt:lpstr>Brown</vt:lpstr>
      <vt:lpstr>Calibri</vt:lpstr>
      <vt:lpstr>Speak Pro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Helena Ölander</dc:creator>
  <cp:lastModifiedBy>Annette Duintjer</cp:lastModifiedBy>
  <cp:revision>8</cp:revision>
  <dcterms:created xsi:type="dcterms:W3CDTF">2024-04-02T08:21:32Z</dcterms:created>
  <dcterms:modified xsi:type="dcterms:W3CDTF">2024-09-06T06:38:21Z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0x01010024B53E481A3BC340A2B2B4A462C41A15</vt:lpwstr>
  </property>
  <property fmtid="{D5CDD505-2E9C-101B-9397-08002B2CF9AE}" pid="3" name="MediaServiceImageTags">
    <vt:lpwstr/>
  </property>
</Properties>
</file>